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85" r:id="rId4"/>
    <p:sldId id="298" r:id="rId5"/>
    <p:sldId id="304" r:id="rId6"/>
    <p:sldId id="305" r:id="rId7"/>
    <p:sldId id="286" r:id="rId8"/>
    <p:sldId id="303" r:id="rId9"/>
    <p:sldId id="302" r:id="rId10"/>
    <p:sldId id="301" r:id="rId11"/>
    <p:sldId id="299" r:id="rId12"/>
    <p:sldId id="266" r:id="rId13"/>
    <p:sldId id="284" r:id="rId14"/>
    <p:sldId id="288" r:id="rId15"/>
    <p:sldId id="289" r:id="rId16"/>
    <p:sldId id="287" r:id="rId17"/>
    <p:sldId id="290" r:id="rId18"/>
    <p:sldId id="294" r:id="rId19"/>
    <p:sldId id="300" r:id="rId20"/>
    <p:sldId id="291" r:id="rId21"/>
    <p:sldId id="268" r:id="rId22"/>
    <p:sldId id="293" r:id="rId23"/>
    <p:sldId id="292" r:id="rId24"/>
    <p:sldId id="295" r:id="rId25"/>
    <p:sldId id="296" r:id="rId26"/>
    <p:sldId id="269" r:id="rId27"/>
    <p:sldId id="283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6C439-5542-4E57-BBE1-3F0D3EB8FE05}" type="datetimeFigureOut">
              <a:rPr lang="it-IT" smtClean="0"/>
              <a:t>23/11/2021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D239-6C92-484D-B628-2A63A5E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4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Aziende in BT con potenza superiore a 15 kW e n° dipendenti tra 10 e 50 e/o fatturato annuo tra 2 e 10 milioni di €, dal 1 gennaio 2021 sono passate dal mercato di TUTELA al mercato di TUTELE GRADUALI con un’offerta a PUN.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D239-6C92-484D-B628-2A63A5E8DE5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6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L’importo della bolletta di Innova si riduce grazie all’intervento del governo di azzeramento degli oneri di sistema per le utenze sotto i 15 kW.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D239-6C92-484D-B628-2A63A5E8DE5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75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D239-6C92-484D-B628-2A63A5E8DE5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21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energia.it/" TargetMode="External"/><Relationship Id="rId2" Type="http://schemas.openxmlformats.org/officeDocument/2006/relationships/hyperlink" Target="mailto:info@innovaenergia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E3C680F-9286-4B66-A310-0BA122D84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1" y="2885812"/>
            <a:ext cx="8254766" cy="3467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AFFRONTARE</a:t>
            </a:r>
          </a:p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RIALZO </a:t>
            </a:r>
          </a:p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PREZZI ENERGETICI</a:t>
            </a:r>
          </a:p>
          <a:p>
            <a:pPr algn="ctr"/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 Angelo Spano’</a:t>
            </a:r>
          </a:p>
          <a:p>
            <a:pPr algn="ctr"/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513115" y="6301047"/>
            <a:ext cx="195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24/11/2021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ABFE14D-57AD-4193-925D-940D6BDB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17" y="505044"/>
            <a:ext cx="4538444" cy="19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062300"/>
            <a:ext cx="8628450" cy="309562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QUASI IMPOSSIBILE AVERE QUOTAZIONI A PREZZO  FISSO PER IL 2022;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DIFFICOLTA’ DA PARTE DEI  FORNITORI AD ACQUISIRE NUOVI CLIENTI;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83A40C4-D5A6-434B-99A6-EBE3DD74B1A0}"/>
              </a:ext>
            </a:extLst>
          </p:cNvPr>
          <p:cNvSpPr txBox="1"/>
          <p:nvPr/>
        </p:nvSpPr>
        <p:spPr>
          <a:xfrm>
            <a:off x="2778712" y="1097256"/>
            <a:ext cx="7865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STA SUCCEDENDO NELLA REALTA’ QUOTIDIANA?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09446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72511"/>
            <a:ext cx="7985592" cy="128089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RUOLO DEL CONSORZIO NAZIONALE INNOVA 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5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7D34D7-EDA9-4854-AD6B-64E4FDF2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68" y="609363"/>
            <a:ext cx="9398973" cy="79227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CONSORZIO NAZIONALE INNOVA ENERGIA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9C2DF8-A393-4AEC-BFE5-C0F27EBF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968" y="1702965"/>
            <a:ext cx="9398974" cy="4756558"/>
          </a:xfrm>
        </p:spPr>
        <p:txBody>
          <a:bodyPr>
            <a:normAutofit fontScale="92500" lnSpcReduction="20000"/>
          </a:bodyPr>
          <a:lstStyle/>
          <a:p>
            <a:pPr marL="0" marR="0" lvl="0" indent="-476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900" dirty="0">
                <a:solidFill>
                  <a:schemeClr val="tx1"/>
                </a:solidFill>
              </a:rPr>
              <a:t>Il Consorzio Nazionale Innova Energia è un Consorzio </a:t>
            </a:r>
            <a:r>
              <a:rPr lang="it-IT" sz="1900" b="1" dirty="0">
                <a:solidFill>
                  <a:schemeClr val="tx1"/>
                </a:solidFill>
              </a:rPr>
              <a:t>senza scopo di lucro</a:t>
            </a:r>
            <a:r>
              <a:rPr lang="it-IT" sz="1900" dirty="0">
                <a:solidFill>
                  <a:schemeClr val="tx1"/>
                </a:solidFill>
              </a:rPr>
              <a:t>, promosso dalla </a:t>
            </a:r>
            <a:r>
              <a:rPr lang="it-IT" sz="1900" b="1" dirty="0">
                <a:solidFill>
                  <a:schemeClr val="tx1"/>
                </a:solidFill>
              </a:rPr>
              <a:t>Confesercenti Nazionale</a:t>
            </a:r>
            <a:r>
              <a:rPr lang="it-IT" sz="1900" dirty="0">
                <a:solidFill>
                  <a:schemeClr val="tx1"/>
                </a:solidFill>
              </a:rPr>
              <a:t>, per l’acquisto di energia elettrica e gas.</a:t>
            </a:r>
          </a:p>
          <a:p>
            <a:pPr marL="0" marR="0" lvl="0" indent="-476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solidFill>
                  <a:schemeClr val="tx1"/>
                </a:solidFill>
              </a:rPr>
              <a:t>E’ a tutti gli effetti un </a:t>
            </a:r>
            <a:r>
              <a:rPr lang="it-IT" sz="1900" b="1" dirty="0">
                <a:solidFill>
                  <a:schemeClr val="tx1"/>
                </a:solidFill>
              </a:rPr>
              <a:t>GRUPPO DI ACQUISTO</a:t>
            </a:r>
            <a:r>
              <a:rPr lang="it-IT" sz="1900" dirty="0">
                <a:solidFill>
                  <a:schemeClr val="tx1"/>
                </a:solidFill>
              </a:rPr>
              <a:t>: aggregando piccole, medie e grandi imprese e relativi consumi, detiene un forte potere contrattuale nei confronti dei fornitori di energia elettrica e gas, tale da strappare prezzi estremamente convenienti e condizioni economiche più vantaggiose rispetto a quanto potrebbe fare la singola azienda.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solidFill>
                  <a:schemeClr val="tx1"/>
                </a:solidFill>
              </a:rPr>
              <a:t>Ad oggi ci sono circa </a:t>
            </a:r>
            <a:r>
              <a:rPr lang="it-IT" sz="1900" b="1" dirty="0">
                <a:solidFill>
                  <a:schemeClr val="tx1"/>
                </a:solidFill>
              </a:rPr>
              <a:t>4.000 ditte consorziate</a:t>
            </a:r>
            <a:r>
              <a:rPr lang="it-IT" sz="1900" dirty="0">
                <a:solidFill>
                  <a:schemeClr val="tx1"/>
                </a:solidFill>
              </a:rPr>
              <a:t>. Il Consorzio al momento gestisce un volume pari a circa 100 milioni di kWh di energia e circa 6 milioni di metri cubi di gas naturale.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solidFill>
                  <a:schemeClr val="tx1"/>
                </a:solidFill>
              </a:rPr>
              <a:t>Ogni anno il Consorzio sceglie, </a:t>
            </a:r>
            <a:r>
              <a:rPr lang="it-IT" sz="1900" b="1" dirty="0">
                <a:solidFill>
                  <a:schemeClr val="tx1"/>
                </a:solidFill>
              </a:rPr>
              <a:t>tramite gara</a:t>
            </a:r>
            <a:r>
              <a:rPr lang="it-IT" sz="1900" dirty="0">
                <a:solidFill>
                  <a:schemeClr val="tx1"/>
                </a:solidFill>
              </a:rPr>
              <a:t>, i fornitori per tutto l’anno successivo: alle ditte consorziate, in automatico, vengono applicati i prezzi contrattati dal Consorzio con tali fornitori. Nel 2021 i partner di fornitura di energia elettrica e gas sono AXPO SPA ed EGEA COMMERCIALE SRL.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41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7D34D7-EDA9-4854-AD6B-64E4FDF2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205" y="592585"/>
            <a:ext cx="8915399" cy="113856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ATTIVITA’ SVOLTE DA INNOVA ENERGIA PER AFFRONTARE LA CRISI DEI PREZZI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9C2DF8-A393-4AEC-BFE5-C0F27EBF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056" y="2256639"/>
            <a:ext cx="8915398" cy="3775045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it-IT" sz="2400" b="1" dirty="0"/>
              <a:t>ANALISI DEI MERCATI ENERGETICI</a:t>
            </a:r>
          </a:p>
          <a:p>
            <a:pPr>
              <a:buAutoNum type="arabicParenR"/>
            </a:pPr>
            <a:endParaRPr lang="it-IT" sz="2400" b="1" dirty="0"/>
          </a:p>
          <a:p>
            <a:pPr>
              <a:buAutoNum type="arabicParenR"/>
            </a:pPr>
            <a:r>
              <a:rPr lang="it-IT" sz="2400" b="1" dirty="0"/>
              <a:t>ANALISI DEL CONTESTO NORMATIVO</a:t>
            </a:r>
          </a:p>
          <a:p>
            <a:pPr>
              <a:buAutoNum type="arabicParenR"/>
            </a:pPr>
            <a:endParaRPr lang="it-IT" sz="2400" b="1" dirty="0"/>
          </a:p>
          <a:p>
            <a:pPr>
              <a:buFont typeface="Wingdings 3" charset="2"/>
              <a:buAutoNum type="arabicParenR"/>
            </a:pPr>
            <a:r>
              <a:rPr lang="it-IT" sz="2400" b="1" dirty="0"/>
              <a:t>VALUTAZIONE SCRITTA DEL POSSIBILE RISPARMIO</a:t>
            </a:r>
          </a:p>
          <a:p>
            <a:pPr>
              <a:buFont typeface="Wingdings 3" charset="2"/>
              <a:buAutoNum type="arabicParenR"/>
            </a:pPr>
            <a:endParaRPr lang="it-IT" sz="2400" b="1" dirty="0"/>
          </a:p>
          <a:p>
            <a:pPr>
              <a:buAutoNum type="arabicParenR"/>
            </a:pPr>
            <a:r>
              <a:rPr lang="it-IT" sz="2400" b="1" dirty="0"/>
              <a:t>CONSULENZA SU INTERVENTI DI EFFICIENZA ENERGETICA</a:t>
            </a:r>
          </a:p>
        </p:txBody>
      </p:sp>
    </p:spTree>
    <p:extLst>
      <p:ext uri="{BB962C8B-B14F-4D97-AF65-F5344CB8AC3E}">
        <p14:creationId xmlns:p14="http://schemas.microsoft.com/office/powerpoint/2010/main" val="113556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7D34D7-EDA9-4854-AD6B-64E4FDF2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82" y="395057"/>
            <a:ext cx="8915399" cy="79227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MERCATI ENERGETICI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9C2DF8-A393-4AEC-BFE5-C0F27EBF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24" y="1236273"/>
            <a:ext cx="9685538" cy="536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Consorzio monitora costantemente l’andamento del mercato elettrico e del gas naturale sulle principali piattaforme digitali per poter bloccare il prezzo nel momento più opportuno.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EC38C49-0093-4160-A476-8B0B80A2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176" y="2779507"/>
            <a:ext cx="7267799" cy="38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AC9766CD-EBFB-4938-AFFD-29CB3A99D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736" y="1281928"/>
            <a:ext cx="10060336" cy="4408658"/>
          </a:xfrm>
        </p:spPr>
      </p:pic>
    </p:spTree>
    <p:extLst>
      <p:ext uri="{BB962C8B-B14F-4D97-AF65-F5344CB8AC3E}">
        <p14:creationId xmlns:p14="http://schemas.microsoft.com/office/powerpoint/2010/main" val="32777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A45CE2-981C-4B98-833B-83309FAF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29" y="375535"/>
            <a:ext cx="9373971" cy="1000504"/>
          </a:xfrm>
        </p:spPr>
        <p:txBody>
          <a:bodyPr>
            <a:noAutofit/>
          </a:bodyPr>
          <a:lstStyle/>
          <a:p>
            <a:r>
              <a:rPr lang="it-IT" sz="2800" dirty="0"/>
              <a:t>Nel corso del 2021, i nostri consorziati hanno usufruito di un prezzo EE molto al di sotto di quello di mercato: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22075B7B-5886-40CC-9CAC-8F9F3FDC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289" y="1521921"/>
            <a:ext cx="7761936" cy="49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820688-9753-4BEB-B05D-D36EF1D9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87" y="624110"/>
            <a:ext cx="8400917" cy="62764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Lo stesso si può dire per il prezzo GAS: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C0B0585-56DE-4F23-9A4A-988BEC3B0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7" b="-353"/>
          <a:stretch/>
        </p:blipFill>
        <p:spPr>
          <a:xfrm>
            <a:off x="2684404" y="1556082"/>
            <a:ext cx="7933290" cy="50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284F70B-BB24-4DC7-B047-9A547D5BB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85057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</a:t>
            </a:r>
            <a:r>
              <a:rPr lang="it-IT" sz="2400" dirty="0"/>
              <a:t>L’OFFERTA ELETTRICA DI RINNOVO PER IL 2021 E’ STATA USATA ANCHE PER FARE SVILUPPO: COLORO CHE HANNO ADERITO AL CONSORZIO FINO AD AGOSTO 2021 HANNO USUFRUITO, FINO AL 31/12/2021, DI PREZZI FISSI DECISAMENTE AL DI SOTTO DEL PUN.</a:t>
            </a:r>
          </a:p>
        </p:txBody>
      </p:sp>
    </p:spTree>
    <p:extLst>
      <p:ext uri="{BB962C8B-B14F-4D97-AF65-F5344CB8AC3E}">
        <p14:creationId xmlns:p14="http://schemas.microsoft.com/office/powerpoint/2010/main" val="303883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72511"/>
            <a:ext cx="798559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SFIDA CHE AFFRONTEREMO COME   CONSORZIO NAZIONALE INNOVA ENERGIA NEL 2022.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tutelare e difendere al meglio le imprese socie del consorzio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7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912398-9CAC-4322-9682-91C18CC0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93" y="336748"/>
            <a:ext cx="7961151" cy="99532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</a:t>
            </a:r>
          </a:p>
        </p:txBody>
      </p:sp>
      <p:sp>
        <p:nvSpPr>
          <p:cNvPr id="5" name="Ovale 4"/>
          <p:cNvSpPr/>
          <p:nvPr/>
        </p:nvSpPr>
        <p:spPr>
          <a:xfrm>
            <a:off x="3307283" y="4456597"/>
            <a:ext cx="3183774" cy="12635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Prezzo del gas in rialzo</a:t>
            </a:r>
          </a:p>
        </p:txBody>
      </p:sp>
      <p:sp>
        <p:nvSpPr>
          <p:cNvPr id="16" name="Ovale 15"/>
          <p:cNvSpPr/>
          <p:nvPr/>
        </p:nvSpPr>
        <p:spPr>
          <a:xfrm>
            <a:off x="1014263" y="3399036"/>
            <a:ext cx="4275767" cy="12635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L’ Italia, per il gas metano, è fortemente dipendente dall’estero</a:t>
            </a:r>
          </a:p>
        </p:txBody>
      </p:sp>
      <p:sp>
        <p:nvSpPr>
          <p:cNvPr id="17" name="Ovale 16"/>
          <p:cNvSpPr/>
          <p:nvPr/>
        </p:nvSpPr>
        <p:spPr>
          <a:xfrm>
            <a:off x="7363365" y="3159346"/>
            <a:ext cx="4275767" cy="12635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Prezzo della CO2 in rialzo</a:t>
            </a:r>
          </a:p>
        </p:txBody>
      </p:sp>
      <p:sp>
        <p:nvSpPr>
          <p:cNvPr id="18" name="Ovale 17"/>
          <p:cNvSpPr/>
          <p:nvPr/>
        </p:nvSpPr>
        <p:spPr>
          <a:xfrm>
            <a:off x="4414128" y="1620626"/>
            <a:ext cx="3925684" cy="12635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Costo dell’energia elettrica fortemente dipendente da gas e CO2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144" y="4658021"/>
            <a:ext cx="1371600" cy="1771650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xmlns="" id="{6A772C44-6ED4-4864-B8D3-D5AA2A4C108F}"/>
              </a:ext>
            </a:extLst>
          </p:cNvPr>
          <p:cNvCxnSpPr>
            <a:cxnSpLocks/>
          </p:cNvCxnSpPr>
          <p:nvPr/>
        </p:nvCxnSpPr>
        <p:spPr>
          <a:xfrm flipH="1">
            <a:off x="3818510" y="2605802"/>
            <a:ext cx="595618" cy="55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948B050F-F863-4B99-B1E3-A29918376453}"/>
              </a:ext>
            </a:extLst>
          </p:cNvPr>
          <p:cNvCxnSpPr>
            <a:cxnSpLocks/>
          </p:cNvCxnSpPr>
          <p:nvPr/>
        </p:nvCxnSpPr>
        <p:spPr>
          <a:xfrm>
            <a:off x="8203526" y="2729814"/>
            <a:ext cx="272572" cy="27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2967FF-383F-444C-B088-1392235D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8663"/>
          </a:xfrm>
        </p:spPr>
        <p:txBody>
          <a:bodyPr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SFIDA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C1FE06C-B0C3-41C0-96E1-B2D24212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519" y="1704513"/>
            <a:ext cx="9365094" cy="5069149"/>
          </a:xfrm>
        </p:spPr>
        <p:txBody>
          <a:bodyPr/>
          <a:lstStyle/>
          <a:p>
            <a:pPr algn="just"/>
            <a:r>
              <a:rPr lang="it-IT" dirty="0"/>
              <a:t>In uno scenario, come quello attuale, di rialzo dei prezzi, chiunque può fare offerte a prezzo variabile. La sfida per il 2022 è quella di poter offrire un’offerta a PREZZO FISSO.</a:t>
            </a:r>
          </a:p>
          <a:p>
            <a:pPr algn="just"/>
            <a:r>
              <a:rPr lang="it-IT" dirty="0"/>
              <a:t>Ed è quello che stiamo facendo come Consorzio: monitorando costantemente il mercato, è possibile bloccare dei pacchetti nei momenti di ribasso, per poi fare una media finale: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62DB706-6A21-448A-90C7-DEADFDBD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794" y="3728621"/>
            <a:ext cx="6775802" cy="28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0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76ABDA-64DC-4137-A1AD-D1A335EB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90" y="414386"/>
            <a:ext cx="8225033" cy="776851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DEL CONTESTO NORMATIVO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3829B4E-067E-41F8-BAEC-7EED7727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357" y="4352731"/>
            <a:ext cx="9248522" cy="13471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In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dirty="0"/>
              <a:t>questo particolare momento, Il Consorzio segue con grande attenzione gli interventi messi in atto dai vari soggetti istituzionali (Parlamento, Governo e ARERA) per affrontare l’eccezionale rialzo dei prezzi e informa i propri soci in merito a misure che possono riguardarli.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7078FDE6-74A4-4AF2-821A-B83DD2972E06}"/>
              </a:ext>
            </a:extLst>
          </p:cNvPr>
          <p:cNvSpPr txBox="1">
            <a:spLocks/>
          </p:cNvSpPr>
          <p:nvPr/>
        </p:nvSpPr>
        <p:spPr>
          <a:xfrm>
            <a:off x="2375357" y="1910850"/>
            <a:ext cx="9205295" cy="229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/>
              <a:t>     Attività del Consorzio:</a:t>
            </a:r>
          </a:p>
          <a:p>
            <a:pPr marL="0" indent="0" algn="just">
              <a:buNone/>
            </a:pPr>
            <a:endParaRPr lang="it-IT" sz="800" dirty="0"/>
          </a:p>
          <a:p>
            <a:pPr algn="just"/>
            <a:r>
              <a:rPr lang="it-IT" dirty="0"/>
              <a:t>COSTANTE AGGIORNAMENTO LEGISLATIVO E NORMATIVO SUI TEMI DELL’ENERGIA.</a:t>
            </a:r>
          </a:p>
          <a:p>
            <a:pPr algn="just"/>
            <a:r>
              <a:rPr lang="it-IT" dirty="0"/>
              <a:t>PARTECIPAZIONE AI TAVOLI DI CONSULTAZIONE DELL’ARERA</a:t>
            </a:r>
          </a:p>
          <a:p>
            <a:pPr algn="just"/>
            <a:r>
              <a:rPr lang="it-IT" dirty="0"/>
              <a:t>PREDISPOSIZIONE DI DOCUMENTI E PARERI PER AUDIZIONI PARLAMENTARI</a:t>
            </a:r>
          </a:p>
        </p:txBody>
      </p:sp>
    </p:spTree>
    <p:extLst>
      <p:ext uri="{BB962C8B-B14F-4D97-AF65-F5344CB8AC3E}">
        <p14:creationId xmlns:p14="http://schemas.microsoft.com/office/powerpoint/2010/main" val="198997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BDE41C6-AD8B-4735-8F58-3786BA5AA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627" y="257923"/>
            <a:ext cx="4802820" cy="627119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69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76ABDA-64DC-4137-A1AD-D1A335EB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0" y="414386"/>
            <a:ext cx="7100596" cy="776851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DEL RISPARMIO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3829B4E-067E-41F8-BAEC-7EED7727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090" y="1322773"/>
            <a:ext cx="9248522" cy="53045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Il Consorzio effettua una valutazione scritta e gratuita della bolletta e, </a:t>
            </a:r>
            <a:r>
              <a:rPr lang="it-IT" u="sng" dirty="0"/>
              <a:t>solo in caso di risparmio</a:t>
            </a:r>
            <a:r>
              <a:rPr lang="it-IT" dirty="0"/>
              <a:t>, propone l’ingresso in fornitura.</a:t>
            </a:r>
          </a:p>
          <a:p>
            <a:pPr marL="0" indent="0" algn="just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84D652BD-A0B3-44A6-8BC9-A0BD52E0176C}"/>
              </a:ext>
            </a:extLst>
          </p:cNvPr>
          <p:cNvGrpSpPr/>
          <p:nvPr/>
        </p:nvGrpSpPr>
        <p:grpSpPr>
          <a:xfrm>
            <a:off x="3163030" y="2104008"/>
            <a:ext cx="6933173" cy="4654830"/>
            <a:chOff x="3163030" y="2104008"/>
            <a:chExt cx="6933173" cy="465483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72FE6F21-F617-4279-97CD-1616CD078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3030" y="2104008"/>
              <a:ext cx="6933173" cy="4654830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DD0180AD-2809-4913-A48D-6DB5E4832201}"/>
                </a:ext>
              </a:extLst>
            </p:cNvPr>
            <p:cNvSpPr/>
            <p:nvPr/>
          </p:nvSpPr>
          <p:spPr>
            <a:xfrm>
              <a:off x="7297445" y="2183907"/>
              <a:ext cx="523782" cy="124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DF6082F0-5ACC-4005-A438-E6EBCE2069E9}"/>
                </a:ext>
              </a:extLst>
            </p:cNvPr>
            <p:cNvSpPr/>
            <p:nvPr/>
          </p:nvSpPr>
          <p:spPr>
            <a:xfrm>
              <a:off x="6096000" y="2183907"/>
              <a:ext cx="411332" cy="124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820B88D-AFE2-42B4-8D3A-6EB07E7BF14E}"/>
              </a:ext>
            </a:extLst>
          </p:cNvPr>
          <p:cNvSpPr/>
          <p:nvPr/>
        </p:nvSpPr>
        <p:spPr>
          <a:xfrm>
            <a:off x="7981025" y="2689934"/>
            <a:ext cx="195309" cy="71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41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76ABDA-64DC-4137-A1AD-D1A335EB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3" y="414386"/>
            <a:ext cx="8696130" cy="105052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CONSULENZA SU 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EFFICIENZA ENERGETICA E RINNOVABILI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3829B4E-067E-41F8-BAEC-7EED7727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090" y="1772816"/>
            <a:ext cx="9248522" cy="48544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000" dirty="0"/>
              <a:t>Il Consorzio offre ai propri soci una consulenza su possibili interventi di efficienza energetica o su impianti a fonti rinnovabili.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In questo periodo sono molte, ad esempio, le richieste di analisi per possibili interventi legati al FOTOVOLTAICO.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Sulla base dei consumi rilevabili dalla bolletta e dell’esposizione degli immobili, il Consorzio fornisce le prime indicazioni in merito a risparmio e tempo di rientro:</a:t>
            </a:r>
          </a:p>
          <a:p>
            <a:pPr marL="0" indent="0" algn="just">
              <a:buNone/>
            </a:pPr>
            <a:endParaRPr lang="it-IT" sz="2000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070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8D5310F-A543-4972-836E-94578F0A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77" y="337352"/>
            <a:ext cx="5601447" cy="63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C59D8B7-9FA7-42FE-8F2E-D36735AD7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245" y="485192"/>
            <a:ext cx="9253056" cy="52864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chemeClr val="accent1"/>
                </a:solidFill>
              </a:rPr>
              <a:t>I VANTAGGI DI FAR PARTE DI UN CONSORZIO: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0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2000" b="1" dirty="0"/>
              <a:t>DIFENDERSI DALLE INGANNEVOLI OFFERTE DEL MERCATO LIBERO</a:t>
            </a:r>
            <a:r>
              <a:rPr lang="it-IT" sz="2000" dirty="0"/>
              <a:t>: far parte di un Consorzio significa anche essere tutelati da proposte poco trasparenti e da contratti che nascondono al loro interno numerose insidie.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2000" b="1" dirty="0"/>
              <a:t>FRUIRE DELLA CONSULENZA DI TECNICI COMPETENTI</a:t>
            </a:r>
            <a:r>
              <a:rPr lang="it-IT" sz="2000" dirty="0"/>
              <a:t>: </a:t>
            </a:r>
            <a:r>
              <a:rPr lang="it-IT" sz="1900" dirty="0"/>
              <a:t>il Consorzio si è dotato di un team di ingegneri e tecnici che studiano l’evoluzione del mercato dell’energia e del relativo contesto normativo per mantenere le proprie imprese sempre al passo con i tempi.</a:t>
            </a:r>
            <a:endParaRPr lang="it-IT" sz="1700" dirty="0"/>
          </a:p>
          <a:p>
            <a:pPr marL="0" indent="0">
              <a:buNone/>
            </a:pPr>
            <a:endParaRPr lang="it-IT" sz="19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2000" b="1" dirty="0"/>
              <a:t>EVITARE LUNGHE E SNERVANTI TELEFONATE AI CALL-CENTER</a:t>
            </a:r>
            <a:r>
              <a:rPr lang="it-IT" dirty="0"/>
              <a:t>: </a:t>
            </a:r>
            <a:r>
              <a:rPr lang="it-IT" sz="1900" dirty="0"/>
              <a:t>il Consorzio assiste </a:t>
            </a:r>
            <a:r>
              <a:rPr lang="it-IT" sz="1900" u="sng" dirty="0"/>
              <a:t>direttamente</a:t>
            </a:r>
            <a:r>
              <a:rPr lang="it-IT" sz="1900" dirty="0"/>
              <a:t>, e non tramite call-center, le proprie aziende per qualsiasi necessità: volture, subentri, aumenti di potenza, autoletture, pagamenti, ecc.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27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A24E78-F615-45F9-9D0B-4C8C7C84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527" y="852709"/>
            <a:ext cx="9315085" cy="128089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092FA03-0F19-474D-99CF-B2E08E23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633" y="1847461"/>
            <a:ext cx="8915400" cy="454494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it-IT" dirty="0">
              <a:solidFill>
                <a:srgbClr val="000000"/>
              </a:solidFill>
              <a:latin typeface="Lucida Fax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2000" dirty="0">
                <a:solidFill>
                  <a:srgbClr val="000000"/>
                </a:solidFill>
                <a:latin typeface="Lucida Fax" pitchFamily="18" charset="0"/>
                <a:cs typeface="Times New Roman" pitchFamily="18" charset="0"/>
              </a:rPr>
              <a:t>I NOSTRI CONTATTI:</a:t>
            </a:r>
          </a:p>
          <a:p>
            <a:pPr algn="ctr">
              <a:spcBef>
                <a:spcPct val="0"/>
              </a:spcBef>
            </a:pPr>
            <a:endParaRPr lang="it-IT" sz="2000" dirty="0">
              <a:solidFill>
                <a:srgbClr val="000000"/>
              </a:solidFill>
              <a:latin typeface="Lucida Fax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Lucida Fax" pitchFamily="18" charset="0"/>
                <a:cs typeface="Times New Roman" pitchFamily="18" charset="0"/>
              </a:rPr>
              <a:t>Sede Legale e amministrativa: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Lucida Fax" pitchFamily="18" charset="0"/>
                <a:cs typeface="Times New Roman" pitchFamily="18" charset="0"/>
              </a:rPr>
              <a:t>P.za Comandini, 23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Lucida Fax" pitchFamily="18" charset="0"/>
                <a:cs typeface="Times New Roman" pitchFamily="18" charset="0"/>
              </a:rPr>
              <a:t>47042  Cesenatico  (FC)   </a:t>
            </a:r>
          </a:p>
          <a:p>
            <a:pPr algn="ctr">
              <a:spcBef>
                <a:spcPct val="0"/>
              </a:spcBef>
            </a:pPr>
            <a:endParaRPr lang="it-IT" sz="2000" dirty="0">
              <a:solidFill>
                <a:srgbClr val="000000"/>
              </a:solidFill>
              <a:latin typeface="Lucida Fax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Lucida Fax" pitchFamily="18" charset="0"/>
                <a:cs typeface="Times New Roman" pitchFamily="18" charset="0"/>
              </a:rPr>
              <a:t>Tel. 0547 75621  Fax 0547 700034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Lucida Fax" pitchFamily="18" charset="0"/>
                <a:cs typeface="Times New Roman" pitchFamily="18" charset="0"/>
              </a:rPr>
              <a:t>e-mail: </a:t>
            </a:r>
            <a:r>
              <a:rPr lang="it-IT" sz="2000" b="1" u="sng" dirty="0">
                <a:solidFill>
                  <a:schemeClr val="accent1"/>
                </a:solidFill>
                <a:latin typeface="Book Antiqua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info@innovaenergia.it</a:t>
            </a:r>
            <a:endParaRPr lang="it-IT" sz="2000" b="1" u="sng" dirty="0">
              <a:solidFill>
                <a:srgbClr val="FB4A18"/>
              </a:solidFill>
              <a:latin typeface="Book Antiqua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2000" b="1" u="sng" dirty="0">
                <a:solidFill>
                  <a:schemeClr val="accent1"/>
                </a:solidFill>
                <a:latin typeface="Book Antiqua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www.innovagruppo.it</a:t>
            </a:r>
            <a:r>
              <a:rPr lang="it-IT" sz="2000" b="1" u="sng" dirty="0">
                <a:solidFill>
                  <a:schemeClr val="accent1"/>
                </a:solidFill>
                <a:latin typeface="Book Antiqua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it-IT" sz="2000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it-IT" sz="2000" dirty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600" i="1" dirty="0"/>
              <a:t>cliccando</a:t>
            </a:r>
            <a:r>
              <a:rPr lang="it-IT" sz="1600" b="1" i="1" dirty="0"/>
              <a:t> «Innova Energia Consorzio Nazionale»</a:t>
            </a:r>
            <a:endParaRPr lang="it-IT" sz="1100" b="1" i="1" dirty="0">
              <a:solidFill>
                <a:srgbClr val="000000"/>
              </a:solidFill>
              <a:latin typeface="Book Antiqua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65A5A90-2355-423A-B379-3BC2C2F99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13" y="5349524"/>
            <a:ext cx="2645893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98559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RISULTATO: 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rialzo dei prezzi dei vettori energetici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D736C66D-AF06-456D-A695-007E0C32E9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5147" y="2434424"/>
            <a:ext cx="5362135" cy="2518577"/>
          </a:xfrm>
          <a:prstGeom prst="rect">
            <a:avLst/>
          </a:pr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0F07CAB2-2943-4BE1-8DFC-2C0CE36E7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3" y="2428754"/>
            <a:ext cx="4313238" cy="3475090"/>
          </a:xfr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47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72511"/>
            <a:ext cx="7985592" cy="128089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COSA STA SUCCEDENDO NELLA REALTA’ QUOTIDIANA?</a:t>
            </a:r>
          </a:p>
        </p:txBody>
      </p:sp>
    </p:spTree>
    <p:extLst>
      <p:ext uri="{BB962C8B-B14F-4D97-AF65-F5344CB8AC3E}">
        <p14:creationId xmlns:p14="http://schemas.microsoft.com/office/powerpoint/2010/main" val="259533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657" y="2036421"/>
            <a:ext cx="10291313" cy="309562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MERCATO DELLA DISTRIBUZIONE E DI FORNITURA DI ENERGIA ELETTRICA IN ITALIA NEL 2020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- 129 DISTRIBUTORI DI ENERGIA ELETTRICA;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- 811 IMPRESE DI VENDITA DI ENERGIA ELETTRICA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RELAZIONE ARERA 2021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83A40C4-D5A6-434B-99A6-EBE3DD74B1A0}"/>
              </a:ext>
            </a:extLst>
          </p:cNvPr>
          <p:cNvSpPr txBox="1"/>
          <p:nvPr/>
        </p:nvSpPr>
        <p:spPr>
          <a:xfrm>
            <a:off x="2778712" y="1097256"/>
            <a:ext cx="7865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STA SUCCEDENDO NELLA REALTA’ QUOTIDIANA?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74298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EB24D0-8D28-4952-8748-AE5EC29D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63" y="5572637"/>
            <a:ext cx="10291313" cy="10284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RELAZIONE ARERA 2021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83A40C4-D5A6-434B-99A6-EBE3DD74B1A0}"/>
              </a:ext>
            </a:extLst>
          </p:cNvPr>
          <p:cNvSpPr txBox="1"/>
          <p:nvPr/>
        </p:nvSpPr>
        <p:spPr>
          <a:xfrm>
            <a:off x="2778712" y="596948"/>
            <a:ext cx="7865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STA SUCCEDENDO NELLA REALTA’ QUOTIDIANA?</a:t>
            </a:r>
            <a:endParaRPr lang="it-IT" sz="20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09373"/>
              </p:ext>
            </p:extLst>
          </p:nvPr>
        </p:nvGraphicFramePr>
        <p:xfrm>
          <a:off x="3312543" y="1392494"/>
          <a:ext cx="6847457" cy="371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721"/>
                <a:gridCol w="897147"/>
                <a:gridCol w="1164566"/>
                <a:gridCol w="1154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MERCATO</a:t>
                      </a:r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PUNTI PRELIEVO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VAR. 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MERCATO MAGGIOR TUTELA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17.607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15.923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-9,6%</a:t>
                      </a:r>
                      <a:endParaRPr lang="it-IT" dirty="0"/>
                    </a:p>
                  </a:txBody>
                  <a:tcPr/>
                </a:tc>
              </a:tr>
              <a:tr h="384835">
                <a:tc>
                  <a:txBody>
                    <a:bodyPr/>
                    <a:lstStyle/>
                    <a:p>
                      <a:r>
                        <a:rPr lang="it-IT" dirty="0" smtClean="0"/>
                        <a:t>Domestico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14.969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13.622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- 9,0%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0297">
                <a:tc>
                  <a:txBody>
                    <a:bodyPr/>
                    <a:lstStyle/>
                    <a:p>
                      <a:r>
                        <a:rPr lang="it-IT" dirty="0" smtClean="0"/>
                        <a:t>Non domestico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2.638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2.300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- 12,8%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MERCATO</a:t>
                      </a:r>
                      <a:r>
                        <a:rPr lang="it-IT" b="1" baseline="0" dirty="0" smtClean="0"/>
                        <a:t> SALVAGUARDIA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- 8,0%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MERCATO LIBERO</a:t>
                      </a:r>
                      <a:endParaRPr lang="it-IT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19.183</a:t>
                      </a:r>
                      <a:endParaRPr lang="it-IT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21.020</a:t>
                      </a:r>
                      <a:endParaRPr lang="it-IT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  <a:endParaRPr lang="it-IT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Domestico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14.536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16.173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11,3%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Non domestico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4.646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4.846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4,3%</a:t>
                      </a:r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MERCATO</a:t>
                      </a:r>
                      <a:r>
                        <a:rPr lang="it-IT" b="1" baseline="0" dirty="0" smtClean="0"/>
                        <a:t> FINALE</a:t>
                      </a:r>
                      <a:endParaRPr lang="it-IT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36.865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37.012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0,4%</a:t>
                      </a:r>
                      <a:endParaRPr lang="it-IT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00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1C1E4D-5141-423D-94F8-B245536F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80" y="624110"/>
            <a:ext cx="8655727" cy="18083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/>
              <a:t>Attività: Distributore carburanti</a:t>
            </a:r>
            <a:br>
              <a:rPr lang="it-IT" sz="2700" b="1" dirty="0"/>
            </a:br>
            <a:r>
              <a:rPr lang="it-IT" sz="2700" b="1" dirty="0"/>
              <a:t>Ubicazione: Reggio Emilia</a:t>
            </a:r>
            <a:br>
              <a:rPr lang="it-IT" sz="2700" b="1" dirty="0"/>
            </a:br>
            <a:r>
              <a:rPr lang="it-IT" sz="2700" b="1" dirty="0"/>
              <a:t>Potenza impegnata: 30 kW</a:t>
            </a:r>
            <a:br>
              <a:rPr lang="it-IT" sz="2700" b="1" dirty="0"/>
            </a:br>
            <a:r>
              <a:rPr lang="it-IT" sz="2700" b="1" dirty="0"/>
              <a:t>Consumi: 61.500 kWh annui</a:t>
            </a:r>
            <a:r>
              <a:rPr lang="it-IT" sz="2700" dirty="0"/>
              <a:t/>
            </a:r>
            <a:br>
              <a:rPr lang="it-IT" sz="27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AC8A541-867C-4729-97C2-AC21C81F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333" y="2592280"/>
            <a:ext cx="9658904" cy="3435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Importo bolletta di competenza </a:t>
            </a:r>
            <a:r>
              <a:rPr lang="it-IT" sz="2800" b="1" dirty="0"/>
              <a:t>gennaio 2021 </a:t>
            </a:r>
          </a:p>
          <a:p>
            <a:pPr marL="0" indent="0" algn="ctr">
              <a:buNone/>
            </a:pPr>
            <a:r>
              <a:rPr lang="it-IT" sz="2200" dirty="0"/>
              <a:t>(mercato di TUTELE GRADUALI – Servizio Elettrico Nazionale) </a:t>
            </a:r>
            <a:r>
              <a:rPr lang="it-IT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€ 1.068  </a:t>
            </a:r>
          </a:p>
          <a:p>
            <a:pPr marL="0" indent="0">
              <a:buNone/>
            </a:pPr>
            <a:r>
              <a:rPr lang="it-IT" sz="2000" dirty="0"/>
              <a:t>                             MERCATO LIBERO – Innova Energia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€ 935,52</a:t>
            </a:r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800" dirty="0"/>
              <a:t>Importo bolletta di competenza </a:t>
            </a:r>
            <a:r>
              <a:rPr lang="it-IT" sz="2800" b="1" dirty="0"/>
              <a:t>ottobre 2021 </a:t>
            </a:r>
          </a:p>
          <a:p>
            <a:pPr marL="0" indent="0" algn="ctr">
              <a:buNone/>
            </a:pPr>
            <a:r>
              <a:rPr lang="it-IT" sz="2200" dirty="0"/>
              <a:t>(mercato di TUTELE GRADUALI – </a:t>
            </a:r>
            <a:r>
              <a:rPr lang="it-IT" sz="2200" dirty="0" err="1"/>
              <a:t>Axpo</a:t>
            </a:r>
            <a:r>
              <a:rPr lang="it-IT" sz="2200" dirty="0"/>
              <a:t>) </a:t>
            </a:r>
            <a:r>
              <a:rPr lang="it-IT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€ 2.211 </a:t>
            </a:r>
          </a:p>
          <a:p>
            <a:pPr marL="0" indent="0" algn="ctr">
              <a:buNone/>
            </a:pPr>
            <a:r>
              <a:rPr lang="it-IT" sz="2000" dirty="0"/>
              <a:t>MERCATO LIBERO – Innova Energia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€ 753,79</a:t>
            </a:r>
          </a:p>
          <a:p>
            <a:pPr marL="0" indent="0" algn="ctr">
              <a:buNone/>
            </a:pPr>
            <a:endParaRPr lang="it-IT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47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1C1E4D-5141-423D-94F8-B245536F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80" y="624110"/>
            <a:ext cx="8655727" cy="18083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/>
              <a:t>Attività: Negozio di abbigliamento</a:t>
            </a:r>
            <a:br>
              <a:rPr lang="it-IT" sz="2700" b="1" dirty="0"/>
            </a:br>
            <a:r>
              <a:rPr lang="it-IT" sz="2700" b="1" dirty="0"/>
              <a:t>Ubicazione: Padova</a:t>
            </a:r>
            <a:br>
              <a:rPr lang="it-IT" sz="2700" b="1" dirty="0"/>
            </a:br>
            <a:r>
              <a:rPr lang="it-IT" sz="2700" b="1" dirty="0"/>
              <a:t>Potenza impegnata: 6 kW</a:t>
            </a:r>
            <a:br>
              <a:rPr lang="it-IT" sz="2700" b="1" dirty="0"/>
            </a:br>
            <a:r>
              <a:rPr lang="it-IT" sz="2700" b="1" dirty="0"/>
              <a:t>Consumi: 5.700 kWh annui</a:t>
            </a:r>
            <a:r>
              <a:rPr lang="it-IT" sz="2700" dirty="0"/>
              <a:t/>
            </a:r>
            <a:br>
              <a:rPr lang="it-IT" sz="27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AC8A541-867C-4729-97C2-AC21C81F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333" y="2592279"/>
            <a:ext cx="9658904" cy="37730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800" dirty="0"/>
              <a:t>Importo bolletta bimestrale di competenza </a:t>
            </a:r>
            <a:r>
              <a:rPr lang="it-IT" sz="2800" b="1" dirty="0"/>
              <a:t>gennaio 2021 </a:t>
            </a:r>
          </a:p>
          <a:p>
            <a:pPr marL="0" indent="0" algn="ctr">
              <a:buNone/>
            </a:pPr>
            <a:r>
              <a:rPr lang="it-IT" sz="2800" dirty="0"/>
              <a:t>mercato di TUTELA – Servizio Elettrico Nazionale </a:t>
            </a:r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€ 143,68 </a:t>
            </a:r>
          </a:p>
          <a:p>
            <a:pPr marL="0" indent="0" algn="ctr">
              <a:buNone/>
            </a:pPr>
            <a:r>
              <a:rPr lang="it-IT" sz="2800" dirty="0"/>
              <a:t>MERCATO LIBERO – Innova Energia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€ 135,74</a:t>
            </a:r>
            <a:endParaRPr lang="it-IT" sz="2800" dirty="0"/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800" dirty="0"/>
              <a:t>Importo bolletta bimestrale di competenza </a:t>
            </a:r>
            <a:r>
              <a:rPr lang="it-IT" sz="2800" b="1" dirty="0"/>
              <a:t>ottobre 2021 </a:t>
            </a:r>
          </a:p>
          <a:p>
            <a:pPr marL="0" indent="0" algn="ctr">
              <a:buNone/>
            </a:pPr>
            <a:r>
              <a:rPr lang="it-IT" sz="2800" dirty="0"/>
              <a:t>mercato di TUTELA – Servizio Elettrico Nazionale </a:t>
            </a:r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€ 173,23</a:t>
            </a:r>
          </a:p>
          <a:p>
            <a:pPr marL="0" indent="0" algn="ctr">
              <a:buNone/>
            </a:pPr>
            <a:r>
              <a:rPr lang="it-IT" sz="2800" dirty="0"/>
              <a:t>MERCATO LIBERO – Innova Energia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€ 89,19</a:t>
            </a:r>
          </a:p>
          <a:p>
            <a:pPr marL="0" indent="0" algn="ctr">
              <a:buNone/>
            </a:pPr>
            <a:endParaRPr lang="it-IT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11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>
            <a:extLst>
              <a:ext uri="{FF2B5EF4-FFF2-40B4-BE49-F238E27FC236}">
                <a16:creationId xmlns:a16="http://schemas.microsoft.com/office/drawing/2014/main" xmlns="" id="{619B8D96-3D4C-4E05-B56D-C4A051F9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5" y="2339589"/>
            <a:ext cx="7810501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xmlns="" id="{E7AC42B0-5C0A-4F84-B230-9FD9839591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STA SUCCEDENDO NELLA REALTA’ QUOTIDIANA?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6889996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2834</TotalTime>
  <Words>1099</Words>
  <Application>Microsoft Office PowerPoint</Application>
  <PresentationFormat>Personalizzato</PresentationFormat>
  <Paragraphs>158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Filo</vt:lpstr>
      <vt:lpstr>Presentazione standard di PowerPoint</vt:lpstr>
      <vt:lpstr>CONTESTO</vt:lpstr>
      <vt:lpstr>RISULTATO:  rialzo dei prezzi dei vettori energetici</vt:lpstr>
      <vt:lpstr>COSA STA SUCCEDENDO NELLA REALTA’ QUOTIDIANA?</vt:lpstr>
      <vt:lpstr>IL MERCATO DELLA DISTRIBUZIONE E DI FORNITURA DI ENERGIA ELETTRICA IN ITALIA NEL 2020  - 129 DISTRIBUTORI DI ENERGIA ELETTRICA; - 811 IMPRESE DI VENDITA DI ENERGIA ELETTRICA ;    FONTE: RELAZIONE ARERA 2021</vt:lpstr>
      <vt:lpstr> FONTE: RELAZIONE ARERA 2021</vt:lpstr>
      <vt:lpstr>Attività: Distributore carburanti Ubicazione: Reggio Emilia Potenza impegnata: 30 kW Consumi: 61.500 kWh annui  </vt:lpstr>
      <vt:lpstr>Attività: Negozio di abbigliamento Ubicazione: Padova Potenza impegnata: 6 kW Consumi: 5.700 kWh annui  </vt:lpstr>
      <vt:lpstr>COSA STA SUCCEDENDO NELLA REALTA’ QUOTIDIANA?</vt:lpstr>
      <vt:lpstr>- QUASI IMPOSSIBILE AVERE QUOTAZIONI A PREZZO  FISSO PER IL 2022;  - DIFFICOLTA’ DA PARTE DEI  FORNITORI AD ACQUISIRE NUOVI CLIENTI;  </vt:lpstr>
      <vt:lpstr>IL RUOLO DEL CONSORZIO NAZIONALE INNOVA ENERGIA</vt:lpstr>
      <vt:lpstr>IL CONSORZIO NAZIONALE INNOVA ENERGIA</vt:lpstr>
      <vt:lpstr>LE ATTIVITA’ SVOLTE DA INNOVA ENERGIA PER AFFRONTARE LA CRISI DEI PREZZI</vt:lpstr>
      <vt:lpstr>ANALISI DEI MERCATI ENERGETICI</vt:lpstr>
      <vt:lpstr>Presentazione standard di PowerPoint</vt:lpstr>
      <vt:lpstr>Nel corso del 2021, i nostri consorziati hanno usufruito di un prezzo EE molto al di sotto di quello di mercato:</vt:lpstr>
      <vt:lpstr>Lo stesso si può dire per il prezzo GAS:</vt:lpstr>
      <vt:lpstr>Presentazione standard di PowerPoint</vt:lpstr>
      <vt:lpstr>LA SFIDA CHE AFFRONTEREMO COME   CONSORZIO NAZIONALE INNOVA ENERGIA NEL 2022. Per tutelare e difendere al meglio le imprese socie del consorzio</vt:lpstr>
      <vt:lpstr>LA SFIDA PER IL 2022</vt:lpstr>
      <vt:lpstr>ANALISI DEL CONTESTO NORMATIVO</vt:lpstr>
      <vt:lpstr>Presentazione standard di PowerPoint</vt:lpstr>
      <vt:lpstr>VALUTAZIONE DEL RISPARMIO</vt:lpstr>
      <vt:lpstr>CONSULENZA SU  EFFICIENZA ENERGETICA E RINNOVABILI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Pivato</dc:creator>
  <cp:lastModifiedBy>Spano Angelo</cp:lastModifiedBy>
  <cp:revision>78</cp:revision>
  <cp:lastPrinted>2021-11-23T12:16:43Z</cp:lastPrinted>
  <dcterms:created xsi:type="dcterms:W3CDTF">2021-09-24T15:37:25Z</dcterms:created>
  <dcterms:modified xsi:type="dcterms:W3CDTF">2021-11-23T12:17:29Z</dcterms:modified>
</cp:coreProperties>
</file>